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71" r:id="rId8"/>
    <p:sldId id="262" r:id="rId9"/>
    <p:sldId id="272" r:id="rId10"/>
    <p:sldId id="263" r:id="rId11"/>
    <p:sldId id="267" r:id="rId12"/>
    <p:sldId id="264" r:id="rId13"/>
    <p:sldId id="273" r:id="rId14"/>
    <p:sldId id="274" r:id="rId15"/>
    <p:sldId id="268" r:id="rId16"/>
    <p:sldId id="265" r:id="rId17"/>
    <p:sldId id="269" r:id="rId18"/>
    <p:sldId id="270"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69" d="100"/>
          <a:sy n="69" d="100"/>
        </p:scale>
        <p:origin x="7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288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830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19709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21266"/>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045851"/>
            <a:ext cx="7477601" cy="1388745"/>
          </a:xfrm>
          <a:prstGeom prst="rect">
            <a:avLst/>
          </a:prstGeom>
          <a:noFill/>
          <a:ln/>
        </p:spPr>
        <p:txBody>
          <a:bodyPr wrap="squar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Laptop Price Prediction for SmartTech Co.</a:t>
            </a:r>
            <a:endParaRPr lang="en-US" sz="4374" dirty="0"/>
          </a:p>
        </p:txBody>
      </p:sp>
      <p:sp>
        <p:nvSpPr>
          <p:cNvPr id="6" name="Text 3"/>
          <p:cNvSpPr/>
          <p:nvPr/>
        </p:nvSpPr>
        <p:spPr>
          <a:xfrm>
            <a:off x="833199" y="3767852"/>
            <a:ext cx="7477601" cy="1777008"/>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In this data science capstone project, we developed a robust machine learning model to accurately predict laptop prices. Our goal was to provide SmartTech Co. with valuable insights into pricing strategies, feature importance, and brand influence to enhance their competitiveness in the dynamic laptop market.</a:t>
            </a:r>
            <a:endParaRPr lang="en-US" sz="1750" dirty="0"/>
          </a:p>
        </p:txBody>
      </p:sp>
      <p:sp>
        <p:nvSpPr>
          <p:cNvPr id="7" name="Shape 4"/>
          <p:cNvSpPr/>
          <p:nvPr/>
        </p:nvSpPr>
        <p:spPr>
          <a:xfrm>
            <a:off x="833199" y="5811441"/>
            <a:ext cx="355402" cy="355402"/>
          </a:xfrm>
          <a:prstGeom prst="roundRect">
            <a:avLst>
              <a:gd name="adj" fmla="val 25726039"/>
            </a:avLst>
          </a:prstGeom>
          <a:solidFill>
            <a:srgbClr val="DAB07F"/>
          </a:solidFill>
          <a:ln w="7620">
            <a:solidFill>
              <a:srgbClr val="FFFFFF"/>
            </a:solidFill>
            <a:prstDash val="solid"/>
          </a:ln>
        </p:spPr>
      </p:sp>
      <p:sp>
        <p:nvSpPr>
          <p:cNvPr id="8" name="Text 5"/>
          <p:cNvSpPr/>
          <p:nvPr/>
        </p:nvSpPr>
        <p:spPr>
          <a:xfrm>
            <a:off x="917615" y="5915978"/>
            <a:ext cx="186571"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Tomorrow" pitchFamily="34" charset="0"/>
                <a:ea typeface="Tomorrow" pitchFamily="34" charset="-122"/>
                <a:cs typeface="Tomorrow" pitchFamily="34" charset="-120"/>
              </a:rPr>
              <a:t>ja</a:t>
            </a:r>
            <a:endParaRPr lang="en-US" sz="1152" dirty="0"/>
          </a:p>
        </p:txBody>
      </p:sp>
      <p:sp>
        <p:nvSpPr>
          <p:cNvPr id="9" name="Text 6"/>
          <p:cNvSpPr/>
          <p:nvPr/>
        </p:nvSpPr>
        <p:spPr>
          <a:xfrm>
            <a:off x="1299686" y="5794772"/>
            <a:ext cx="2519720" cy="388858"/>
          </a:xfrm>
          <a:prstGeom prst="rect">
            <a:avLst/>
          </a:prstGeom>
          <a:noFill/>
          <a:ln/>
        </p:spPr>
        <p:txBody>
          <a:bodyPr wrap="none" rtlCol="0" anchor="t"/>
          <a:lstStyle/>
          <a:p>
            <a:pPr marL="0" indent="0" algn="l">
              <a:lnSpc>
                <a:spcPts val="3062"/>
              </a:lnSpc>
              <a:buNone/>
            </a:pPr>
            <a:r>
              <a:rPr lang="en-US" sz="2187" b="1" dirty="0">
                <a:solidFill>
                  <a:srgbClr val="61615C"/>
                </a:solidFill>
                <a:latin typeface="Tomorrow" pitchFamily="34" charset="0"/>
                <a:ea typeface="Tomorrow" pitchFamily="34" charset="-122"/>
                <a:cs typeface="Tomorrow" pitchFamily="34" charset="-120"/>
              </a:rPr>
              <a:t>by Janaki G</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31899"/>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34760"/>
            <a:ext cx="5694283"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Feature Engineering</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New Features</a:t>
            </a:r>
            <a:endParaRPr lang="en-US" sz="2187" dirty="0"/>
          </a:p>
        </p:txBody>
      </p:sp>
      <p:sp>
        <p:nvSpPr>
          <p:cNvPr id="8" name="Text 4"/>
          <p:cNvSpPr/>
          <p:nvPr/>
        </p:nvSpPr>
        <p:spPr>
          <a:xfrm>
            <a:off x="2277428" y="2664976"/>
            <a:ext cx="7862173" cy="1449824"/>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Created a custom feature as Inches, </a:t>
            </a:r>
            <a:r>
              <a:rPr lang="en-US" sz="1750" dirty="0" err="1">
                <a:solidFill>
                  <a:srgbClr val="61615C"/>
                </a:solidFill>
                <a:latin typeface="Tomorrow" pitchFamily="34" charset="0"/>
                <a:ea typeface="Tomorrow" pitchFamily="34" charset="-122"/>
                <a:cs typeface="Tomorrow" pitchFamily="34" charset="-120"/>
              </a:rPr>
              <a:t>ScreenHeight</a:t>
            </a:r>
            <a:r>
              <a:rPr lang="en-US" sz="1750" dirty="0">
                <a:solidFill>
                  <a:srgbClr val="61615C"/>
                </a:solidFill>
                <a:latin typeface="Tomorrow" pitchFamily="34" charset="0"/>
                <a:ea typeface="Tomorrow" pitchFamily="34" charset="-122"/>
                <a:cs typeface="Tomorrow" pitchFamily="34" charset="-120"/>
              </a:rPr>
              <a:t> and </a:t>
            </a:r>
            <a:r>
              <a:rPr lang="en-US" sz="1750" dirty="0" err="1">
                <a:solidFill>
                  <a:srgbClr val="61615C"/>
                </a:solidFill>
                <a:latin typeface="Tomorrow" pitchFamily="34" charset="0"/>
                <a:ea typeface="Tomorrow" pitchFamily="34" charset="-122"/>
                <a:cs typeface="Tomorrow" pitchFamily="34" charset="-120"/>
              </a:rPr>
              <a:t>Screenwidth</a:t>
            </a:r>
            <a:r>
              <a:rPr lang="en-US" sz="1750" dirty="0">
                <a:solidFill>
                  <a:srgbClr val="61615C"/>
                </a:solidFill>
                <a:latin typeface="Tomorrow" pitchFamily="34" charset="0"/>
                <a:ea typeface="Tomorrow" pitchFamily="34" charset="-122"/>
                <a:cs typeface="Tomorrow" pitchFamily="34" charset="-120"/>
              </a:rPr>
              <a:t>, significantly affect the price of a laptop. Larger and higher-resolution screens are associated with higher costs due to increased manufacturing expenses and the inclusion of additional premium features.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96060" y="4135636"/>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Feature Selection</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Used Random Forest feature importance to identify the most influential factors driving laptop prices.</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Top Features</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top features selected were RAM, processor speed, brand, screen size, and storage capacity.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272070"/>
            <a:ext cx="5812036"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Model Development</a:t>
            </a:r>
            <a:endParaRPr lang="en-US" sz="4374" dirty="0"/>
          </a:p>
        </p:txBody>
      </p:sp>
      <p:sp>
        <p:nvSpPr>
          <p:cNvPr id="5" name="Text 3"/>
          <p:cNvSpPr/>
          <p:nvPr/>
        </p:nvSpPr>
        <p:spPr>
          <a:xfrm>
            <a:off x="2517696"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Algorithms Used</a:t>
            </a:r>
            <a:endParaRPr lang="en-US" sz="2187" dirty="0"/>
          </a:p>
        </p:txBody>
      </p:sp>
      <p:sp>
        <p:nvSpPr>
          <p:cNvPr id="6" name="Text 4"/>
          <p:cNvSpPr/>
          <p:nvPr/>
        </p:nvSpPr>
        <p:spPr>
          <a:xfrm>
            <a:off x="2517696" y="4091226"/>
            <a:ext cx="2836545"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We evaluated the performance of three machine learning models: Linear Regression, Random Forest, and Gradient Boosting.</a:t>
            </a:r>
            <a:endParaRPr lang="en-US" sz="1750" dirty="0"/>
          </a:p>
        </p:txBody>
      </p:sp>
      <p:sp>
        <p:nvSpPr>
          <p:cNvPr id="7" name="Text 5"/>
          <p:cNvSpPr/>
          <p:nvPr/>
        </p:nvSpPr>
        <p:spPr>
          <a:xfrm>
            <a:off x="5903833"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Evaluation Metrics</a:t>
            </a:r>
            <a:endParaRPr lang="en-US" sz="2187" dirty="0"/>
          </a:p>
        </p:txBody>
      </p:sp>
      <p:sp>
        <p:nvSpPr>
          <p:cNvPr id="8" name="Text 6"/>
          <p:cNvSpPr/>
          <p:nvPr/>
        </p:nvSpPr>
        <p:spPr>
          <a:xfrm>
            <a:off x="5903833" y="4091226"/>
            <a:ext cx="2836545"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To assess the models, we used MSE (Mean Squared Error) and R² (R-squared) as the key performance metrics.</a:t>
            </a:r>
            <a:endParaRPr lang="en-US" sz="1750" dirty="0"/>
          </a:p>
        </p:txBody>
      </p:sp>
      <p:sp>
        <p:nvSpPr>
          <p:cNvPr id="9" name="Text 7"/>
          <p:cNvSpPr/>
          <p:nvPr/>
        </p:nvSpPr>
        <p:spPr>
          <a:xfrm>
            <a:off x="9289971"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Tuning</a:t>
            </a:r>
            <a:endParaRPr lang="en-US" sz="2187" dirty="0"/>
          </a:p>
        </p:txBody>
      </p:sp>
      <p:sp>
        <p:nvSpPr>
          <p:cNvPr id="10" name="Text 8"/>
          <p:cNvSpPr/>
          <p:nvPr/>
        </p:nvSpPr>
        <p:spPr>
          <a:xfrm>
            <a:off x="9289971" y="4091226"/>
            <a:ext cx="2836545"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For the Random Forest and Gradient Boosting models, we performed hyperparameter tuning to optimize their performance.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txBody>
          <a:bodyPr/>
          <a:lstStyle/>
          <a:p>
            <a:endParaRPr lang="en-IN" dirty="0"/>
          </a:p>
        </p:txBody>
      </p:sp>
      <p:sp>
        <p:nvSpPr>
          <p:cNvPr id="4" name="Text 2"/>
          <p:cNvSpPr/>
          <p:nvPr/>
        </p:nvSpPr>
        <p:spPr>
          <a:xfrm>
            <a:off x="2037993" y="1790819"/>
            <a:ext cx="5629275"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Model Development</a:t>
            </a:r>
            <a:endParaRPr lang="en-US" sz="4374" dirty="0"/>
          </a:p>
        </p:txBody>
      </p:sp>
      <p:sp>
        <p:nvSpPr>
          <p:cNvPr id="5" name="Shape 3"/>
          <p:cNvSpPr/>
          <p:nvPr/>
        </p:nvSpPr>
        <p:spPr>
          <a:xfrm>
            <a:off x="2037993" y="2929533"/>
            <a:ext cx="10553343" cy="637103"/>
          </a:xfrm>
          <a:prstGeom prst="rect">
            <a:avLst/>
          </a:prstGeom>
          <a:solidFill>
            <a:srgbClr val="EAEAEA"/>
          </a:solidFill>
          <a:ln/>
        </p:spPr>
      </p:sp>
      <p:sp>
        <p:nvSpPr>
          <p:cNvPr id="6" name="Text 4"/>
          <p:cNvSpPr/>
          <p:nvPr/>
        </p:nvSpPr>
        <p:spPr>
          <a:xfrm>
            <a:off x="2261473" y="307038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Algorithm</a:t>
            </a:r>
            <a:endParaRPr lang="en-US" sz="1750" dirty="0"/>
          </a:p>
        </p:txBody>
      </p:sp>
      <p:sp>
        <p:nvSpPr>
          <p:cNvPr id="7" name="Text 5"/>
          <p:cNvSpPr/>
          <p:nvPr/>
        </p:nvSpPr>
        <p:spPr>
          <a:xfrm>
            <a:off x="5782628" y="3070384"/>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MSE</a:t>
            </a:r>
            <a:endParaRPr lang="en-US" sz="1750" dirty="0"/>
          </a:p>
        </p:txBody>
      </p:sp>
      <p:sp>
        <p:nvSpPr>
          <p:cNvPr id="8" name="Text 6"/>
          <p:cNvSpPr/>
          <p:nvPr/>
        </p:nvSpPr>
        <p:spPr>
          <a:xfrm>
            <a:off x="9299972" y="307038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R-squared</a:t>
            </a:r>
            <a:endParaRPr lang="en-US" sz="1750" dirty="0"/>
          </a:p>
        </p:txBody>
      </p:sp>
      <p:sp>
        <p:nvSpPr>
          <p:cNvPr id="9" name="Text 7"/>
          <p:cNvSpPr/>
          <p:nvPr/>
        </p:nvSpPr>
        <p:spPr>
          <a:xfrm>
            <a:off x="2261473" y="3707487"/>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Linear Regression</a:t>
            </a:r>
            <a:endParaRPr lang="en-US" sz="1750" dirty="0"/>
          </a:p>
        </p:txBody>
      </p:sp>
      <p:sp>
        <p:nvSpPr>
          <p:cNvPr id="10" name="Text 8"/>
          <p:cNvSpPr/>
          <p:nvPr/>
        </p:nvSpPr>
        <p:spPr>
          <a:xfrm>
            <a:off x="5782628" y="3707487"/>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162804248.00</a:t>
            </a:r>
            <a:endParaRPr lang="en-US" sz="1750" dirty="0"/>
          </a:p>
        </p:txBody>
      </p:sp>
      <p:sp>
        <p:nvSpPr>
          <p:cNvPr id="11" name="Text 9"/>
          <p:cNvSpPr/>
          <p:nvPr/>
        </p:nvSpPr>
        <p:spPr>
          <a:xfrm>
            <a:off x="9299972" y="3707487"/>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0.7369</a:t>
            </a:r>
            <a:endParaRPr lang="en-US" sz="1750" dirty="0"/>
          </a:p>
        </p:txBody>
      </p:sp>
      <p:sp>
        <p:nvSpPr>
          <p:cNvPr id="12" name="Shape 10"/>
          <p:cNvSpPr/>
          <p:nvPr/>
        </p:nvSpPr>
        <p:spPr>
          <a:xfrm>
            <a:off x="2037993" y="4203740"/>
            <a:ext cx="10553343" cy="637103"/>
          </a:xfrm>
          <a:prstGeom prst="rect">
            <a:avLst/>
          </a:prstGeom>
          <a:solidFill>
            <a:srgbClr val="EAEAEA"/>
          </a:solidFill>
          <a:ln/>
        </p:spPr>
      </p:sp>
      <p:sp>
        <p:nvSpPr>
          <p:cNvPr id="13" name="Text 11"/>
          <p:cNvSpPr/>
          <p:nvPr/>
        </p:nvSpPr>
        <p:spPr>
          <a:xfrm>
            <a:off x="2261473" y="4344591"/>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Random Forest</a:t>
            </a:r>
            <a:endParaRPr lang="en-US" sz="1750" dirty="0"/>
          </a:p>
        </p:txBody>
      </p:sp>
      <p:sp>
        <p:nvSpPr>
          <p:cNvPr id="14" name="Text 12"/>
          <p:cNvSpPr/>
          <p:nvPr/>
        </p:nvSpPr>
        <p:spPr>
          <a:xfrm>
            <a:off x="5782628" y="4344591"/>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125480808.74</a:t>
            </a:r>
            <a:endParaRPr lang="en-US" sz="1750" dirty="0"/>
          </a:p>
        </p:txBody>
      </p:sp>
      <p:sp>
        <p:nvSpPr>
          <p:cNvPr id="15" name="Text 13"/>
          <p:cNvSpPr/>
          <p:nvPr/>
        </p:nvSpPr>
        <p:spPr>
          <a:xfrm>
            <a:off x="9299972" y="4344591"/>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0.7935</a:t>
            </a:r>
            <a:endParaRPr lang="en-US" sz="1750" dirty="0"/>
          </a:p>
        </p:txBody>
      </p:sp>
      <p:sp>
        <p:nvSpPr>
          <p:cNvPr id="16" name="Text 14"/>
          <p:cNvSpPr/>
          <p:nvPr/>
        </p:nvSpPr>
        <p:spPr>
          <a:xfrm>
            <a:off x="2261473" y="498169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Gradient Boosting</a:t>
            </a:r>
            <a:endParaRPr lang="en-US" sz="1750" dirty="0"/>
          </a:p>
        </p:txBody>
      </p:sp>
      <p:sp>
        <p:nvSpPr>
          <p:cNvPr id="17" name="Text 15"/>
          <p:cNvSpPr/>
          <p:nvPr/>
        </p:nvSpPr>
        <p:spPr>
          <a:xfrm>
            <a:off x="5782628" y="4981694"/>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120069799.67</a:t>
            </a:r>
            <a:endParaRPr lang="en-US" sz="1750" dirty="0"/>
          </a:p>
        </p:txBody>
      </p:sp>
      <p:sp>
        <p:nvSpPr>
          <p:cNvPr id="18" name="Text 16"/>
          <p:cNvSpPr/>
          <p:nvPr/>
        </p:nvSpPr>
        <p:spPr>
          <a:xfrm>
            <a:off x="9299972" y="498169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0.8032</a:t>
            </a:r>
            <a:endParaRPr lang="en-US" sz="1750" dirty="0"/>
          </a:p>
        </p:txBody>
      </p:sp>
      <p:sp>
        <p:nvSpPr>
          <p:cNvPr id="19" name="Text 17"/>
          <p:cNvSpPr/>
          <p:nvPr/>
        </p:nvSpPr>
        <p:spPr>
          <a:xfrm>
            <a:off x="2037993" y="5727859"/>
            <a:ext cx="10554414"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After evaluating multiple machine learning algorithms, the Gradient Boosting model emerged as the best performer, with the lowest MSE and highest R-squared.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A66D2F-0C73-18EC-8ECD-BE5556C463D4}"/>
              </a:ext>
            </a:extLst>
          </p:cNvPr>
          <p:cNvPicPr>
            <a:picLocks noChangeAspect="1"/>
          </p:cNvPicPr>
          <p:nvPr/>
        </p:nvPicPr>
        <p:blipFill rotWithShape="1">
          <a:blip r:embed="rId2"/>
          <a:srcRect l="46075" t="35272" r="2471" b="16537"/>
          <a:stretch/>
        </p:blipFill>
        <p:spPr>
          <a:xfrm>
            <a:off x="1818168" y="1860699"/>
            <a:ext cx="11164186" cy="5539562"/>
          </a:xfrm>
          <a:prstGeom prst="rect">
            <a:avLst/>
          </a:prstGeom>
        </p:spPr>
      </p:pic>
      <p:sp>
        <p:nvSpPr>
          <p:cNvPr id="4" name="TextBox 3">
            <a:extLst>
              <a:ext uri="{FF2B5EF4-FFF2-40B4-BE49-F238E27FC236}">
                <a16:creationId xmlns:a16="http://schemas.microsoft.com/office/drawing/2014/main" id="{DDFC06DE-F21C-03DB-4EDA-3B00E68374F7}"/>
              </a:ext>
            </a:extLst>
          </p:cNvPr>
          <p:cNvSpPr txBox="1"/>
          <p:nvPr/>
        </p:nvSpPr>
        <p:spPr>
          <a:xfrm>
            <a:off x="2796363" y="1190847"/>
            <a:ext cx="10185991" cy="400110"/>
          </a:xfrm>
          <a:prstGeom prst="rect">
            <a:avLst/>
          </a:prstGeom>
          <a:noFill/>
        </p:spPr>
        <p:txBody>
          <a:bodyPr wrap="square" rtlCol="0">
            <a:spAutoFit/>
          </a:bodyPr>
          <a:lstStyle/>
          <a:p>
            <a:r>
              <a:rPr lang="en-US" sz="2000" b="1" dirty="0"/>
              <a:t>Comparison of MSE and R2 Score with different models before hypermeter tuning</a:t>
            </a:r>
            <a:endParaRPr lang="en-IN" sz="2000" b="1" dirty="0"/>
          </a:p>
        </p:txBody>
      </p:sp>
    </p:spTree>
    <p:extLst>
      <p:ext uri="{BB962C8B-B14F-4D97-AF65-F5344CB8AC3E}">
        <p14:creationId xmlns:p14="http://schemas.microsoft.com/office/powerpoint/2010/main" val="1733284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7171A-287B-3F49-74CE-83D73251AFD2}"/>
              </a:ext>
            </a:extLst>
          </p:cNvPr>
          <p:cNvPicPr>
            <a:picLocks noChangeAspect="1"/>
          </p:cNvPicPr>
          <p:nvPr/>
        </p:nvPicPr>
        <p:blipFill rotWithShape="1">
          <a:blip r:embed="rId2"/>
          <a:srcRect l="21439" t="19509" r="26235" b="8914"/>
          <a:stretch/>
        </p:blipFill>
        <p:spPr>
          <a:xfrm>
            <a:off x="3040911" y="1169581"/>
            <a:ext cx="9590568" cy="6517759"/>
          </a:xfrm>
          <a:prstGeom prst="rect">
            <a:avLst/>
          </a:prstGeom>
        </p:spPr>
      </p:pic>
    </p:spTree>
    <p:extLst>
      <p:ext uri="{BB962C8B-B14F-4D97-AF65-F5344CB8AC3E}">
        <p14:creationId xmlns:p14="http://schemas.microsoft.com/office/powerpoint/2010/main" val="70032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91910"/>
            <a:ext cx="5647611"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Model Performance</a:t>
            </a:r>
            <a:endParaRPr lang="en-US" sz="4374" dirty="0"/>
          </a:p>
        </p:txBody>
      </p:sp>
      <p:sp>
        <p:nvSpPr>
          <p:cNvPr id="6" name="Shape 3"/>
          <p:cNvSpPr/>
          <p:nvPr/>
        </p:nvSpPr>
        <p:spPr>
          <a:xfrm>
            <a:off x="4801910" y="2019538"/>
            <a:ext cx="44410" cy="5218152"/>
          </a:xfrm>
          <a:prstGeom prst="rect">
            <a:avLst/>
          </a:prstGeom>
          <a:solidFill>
            <a:srgbClr val="CACACD"/>
          </a:solidFill>
          <a:ln/>
        </p:spPr>
      </p:sp>
      <p:sp>
        <p:nvSpPr>
          <p:cNvPr id="7" name="Shape 4"/>
          <p:cNvSpPr/>
          <p:nvPr/>
        </p:nvSpPr>
        <p:spPr>
          <a:xfrm>
            <a:off x="5074027" y="2420838"/>
            <a:ext cx="777597" cy="44410"/>
          </a:xfrm>
          <a:prstGeom prst="rect">
            <a:avLst/>
          </a:prstGeom>
          <a:solidFill>
            <a:srgbClr val="CACACD"/>
          </a:solidFill>
          <a:ln/>
        </p:spPr>
      </p:sp>
      <p:sp>
        <p:nvSpPr>
          <p:cNvPr id="8" name="Shape 5"/>
          <p:cNvSpPr/>
          <p:nvPr/>
        </p:nvSpPr>
        <p:spPr>
          <a:xfrm>
            <a:off x="4574084" y="2193131"/>
            <a:ext cx="499943" cy="499943"/>
          </a:xfrm>
          <a:prstGeom prst="roundRect">
            <a:avLst>
              <a:gd name="adj" fmla="val 26667"/>
            </a:avLst>
          </a:prstGeom>
          <a:solidFill>
            <a:srgbClr val="EDEDED"/>
          </a:solidFill>
          <a:ln/>
        </p:spPr>
      </p:sp>
      <p:sp>
        <p:nvSpPr>
          <p:cNvPr id="9" name="Text 6"/>
          <p:cNvSpPr/>
          <p:nvPr/>
        </p:nvSpPr>
        <p:spPr>
          <a:xfrm>
            <a:off x="4760297" y="2234803"/>
            <a:ext cx="127397"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1</a:t>
            </a:r>
            <a:endParaRPr lang="en-US" sz="2624" dirty="0"/>
          </a:p>
        </p:txBody>
      </p:sp>
      <p:sp>
        <p:nvSpPr>
          <p:cNvPr id="10" name="Text 7"/>
          <p:cNvSpPr/>
          <p:nvPr/>
        </p:nvSpPr>
        <p:spPr>
          <a:xfrm>
            <a:off x="6046113" y="2241709"/>
            <a:ext cx="3191351"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Comparison of Models</a:t>
            </a:r>
            <a:endParaRPr lang="en-US" sz="2187" dirty="0"/>
          </a:p>
        </p:txBody>
      </p:sp>
      <p:sp>
        <p:nvSpPr>
          <p:cNvPr id="11" name="Text 8"/>
          <p:cNvSpPr/>
          <p:nvPr/>
        </p:nvSpPr>
        <p:spPr>
          <a:xfrm>
            <a:off x="6046113" y="2722126"/>
            <a:ext cx="7751088"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Gradient Boosting model outperformed the other algorithms, achieving an MSE of 120069799.67 and an R² of 0.8032</a:t>
            </a:r>
          </a:p>
          <a:p>
            <a:pPr marL="0" indent="0" algn="l">
              <a:lnSpc>
                <a:spcPts val="2624"/>
              </a:lnSpc>
              <a:buNone/>
            </a:pPr>
            <a:endParaRPr lang="en-US" sz="1750" dirty="0"/>
          </a:p>
        </p:txBody>
      </p:sp>
      <p:sp>
        <p:nvSpPr>
          <p:cNvPr id="12" name="Shape 9"/>
          <p:cNvSpPr/>
          <p:nvPr/>
        </p:nvSpPr>
        <p:spPr>
          <a:xfrm>
            <a:off x="5074027" y="4234279"/>
            <a:ext cx="777597" cy="44410"/>
          </a:xfrm>
          <a:prstGeom prst="rect">
            <a:avLst/>
          </a:prstGeom>
          <a:solidFill>
            <a:srgbClr val="CACACD"/>
          </a:solidFill>
          <a:ln/>
        </p:spPr>
      </p:sp>
      <p:sp>
        <p:nvSpPr>
          <p:cNvPr id="13" name="Shape 10"/>
          <p:cNvSpPr/>
          <p:nvPr/>
        </p:nvSpPr>
        <p:spPr>
          <a:xfrm>
            <a:off x="4574084" y="4006572"/>
            <a:ext cx="499943" cy="499943"/>
          </a:xfrm>
          <a:prstGeom prst="roundRect">
            <a:avLst>
              <a:gd name="adj" fmla="val 26667"/>
            </a:avLst>
          </a:prstGeom>
          <a:solidFill>
            <a:srgbClr val="EDEDED"/>
          </a:solidFill>
          <a:ln/>
        </p:spPr>
      </p:sp>
      <p:sp>
        <p:nvSpPr>
          <p:cNvPr id="14" name="Text 11"/>
          <p:cNvSpPr/>
          <p:nvPr/>
        </p:nvSpPr>
        <p:spPr>
          <a:xfrm>
            <a:off x="4727317" y="4048244"/>
            <a:ext cx="193358"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2</a:t>
            </a:r>
            <a:endParaRPr lang="en-US" sz="2624" dirty="0"/>
          </a:p>
        </p:txBody>
      </p:sp>
      <p:sp>
        <p:nvSpPr>
          <p:cNvPr id="15" name="Text 12"/>
          <p:cNvSpPr/>
          <p:nvPr/>
        </p:nvSpPr>
        <p:spPr>
          <a:xfrm>
            <a:off x="6046113" y="4055150"/>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Best Model</a:t>
            </a:r>
            <a:endParaRPr lang="en-US" sz="2187" dirty="0"/>
          </a:p>
        </p:txBody>
      </p:sp>
      <p:sp>
        <p:nvSpPr>
          <p:cNvPr id="16" name="Text 13"/>
          <p:cNvSpPr/>
          <p:nvPr/>
        </p:nvSpPr>
        <p:spPr>
          <a:xfrm>
            <a:off x="6046113" y="4535567"/>
            <a:ext cx="7751088"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Based on the evaluation metrics, the Gradient Boosting model was selected as the best-performing model for predicting laptop prices.</a:t>
            </a:r>
            <a:endParaRPr lang="en-US" sz="1750" dirty="0"/>
          </a:p>
        </p:txBody>
      </p:sp>
      <p:sp>
        <p:nvSpPr>
          <p:cNvPr id="17" name="Shape 14"/>
          <p:cNvSpPr/>
          <p:nvPr/>
        </p:nvSpPr>
        <p:spPr>
          <a:xfrm>
            <a:off x="5074027" y="6047720"/>
            <a:ext cx="777597" cy="44410"/>
          </a:xfrm>
          <a:prstGeom prst="rect">
            <a:avLst/>
          </a:prstGeom>
          <a:solidFill>
            <a:srgbClr val="CACACD"/>
          </a:solidFill>
          <a:ln/>
        </p:spPr>
      </p:sp>
      <p:sp>
        <p:nvSpPr>
          <p:cNvPr id="18" name="Shape 15"/>
          <p:cNvSpPr/>
          <p:nvPr/>
        </p:nvSpPr>
        <p:spPr>
          <a:xfrm>
            <a:off x="4574084" y="5820013"/>
            <a:ext cx="499943" cy="499943"/>
          </a:xfrm>
          <a:prstGeom prst="roundRect">
            <a:avLst>
              <a:gd name="adj" fmla="val 26667"/>
            </a:avLst>
          </a:prstGeom>
          <a:solidFill>
            <a:srgbClr val="EDEDED"/>
          </a:solidFill>
          <a:ln/>
        </p:spPr>
      </p:sp>
      <p:sp>
        <p:nvSpPr>
          <p:cNvPr id="19" name="Text 16"/>
          <p:cNvSpPr/>
          <p:nvPr/>
        </p:nvSpPr>
        <p:spPr>
          <a:xfrm>
            <a:off x="4726960" y="5861685"/>
            <a:ext cx="194072"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3</a:t>
            </a:r>
            <a:endParaRPr lang="en-US" sz="2624" dirty="0"/>
          </a:p>
        </p:txBody>
      </p:sp>
      <p:sp>
        <p:nvSpPr>
          <p:cNvPr id="20" name="Text 17"/>
          <p:cNvSpPr/>
          <p:nvPr/>
        </p:nvSpPr>
        <p:spPr>
          <a:xfrm>
            <a:off x="6046113" y="5868591"/>
            <a:ext cx="3436858"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Hyperparameter Tuning</a:t>
            </a:r>
            <a:endParaRPr lang="en-US" sz="2187" dirty="0"/>
          </a:p>
        </p:txBody>
      </p:sp>
      <p:sp>
        <p:nvSpPr>
          <p:cNvPr id="21" name="Text 18"/>
          <p:cNvSpPr/>
          <p:nvPr/>
        </p:nvSpPr>
        <p:spPr>
          <a:xfrm>
            <a:off x="6046113" y="6349008"/>
            <a:ext cx="7751088" cy="666512"/>
          </a:xfrm>
          <a:prstGeom prst="rect">
            <a:avLst/>
          </a:prstGeom>
          <a:noFill/>
          <a:ln/>
        </p:spPr>
        <p:txBody>
          <a:bodyPr wrap="square" rtlCol="0" anchor="t"/>
          <a:lstStyle/>
          <a:p>
            <a:pPr>
              <a:lnSpc>
                <a:spcPts val="2624"/>
              </a:lnSpc>
            </a:pPr>
            <a:r>
              <a:rPr lang="en-US" sz="1750" dirty="0">
                <a:solidFill>
                  <a:srgbClr val="3D3838"/>
                </a:solidFill>
                <a:latin typeface="Source Sans Pro" pitchFamily="34" charset="0"/>
                <a:ea typeface="Source Sans Pro" pitchFamily="34" charset="-122"/>
                <a:cs typeface="Source Sans Pro" pitchFamily="34" charset="-120"/>
              </a:rPr>
              <a:t>The tuned Gradient Boosting model had the following optimal parameters: MSE of 10259.93 and an R² of 0.83 further improving its performance.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31743"/>
          </a:xfrm>
          <a:prstGeom prst="rect">
            <a:avLst/>
          </a:prstGeom>
          <a:solidFill>
            <a:srgbClr val="FCFCFC"/>
          </a:solidFill>
          <a:ln/>
        </p:spPr>
      </p:sp>
      <p:sp>
        <p:nvSpPr>
          <p:cNvPr id="4" name="Text 2"/>
          <p:cNvSpPr/>
          <p:nvPr/>
        </p:nvSpPr>
        <p:spPr>
          <a:xfrm>
            <a:off x="2367796" y="572810"/>
            <a:ext cx="8511302" cy="650915"/>
          </a:xfrm>
          <a:prstGeom prst="rect">
            <a:avLst/>
          </a:prstGeom>
          <a:noFill/>
          <a:ln/>
        </p:spPr>
        <p:txBody>
          <a:bodyPr wrap="none" rtlCol="0" anchor="t"/>
          <a:lstStyle/>
          <a:p>
            <a:pPr marL="0" indent="0">
              <a:lnSpc>
                <a:spcPts val="5126"/>
              </a:lnSpc>
              <a:buNone/>
            </a:pPr>
            <a:r>
              <a:rPr lang="en-US" sz="4101" b="1" dirty="0">
                <a:solidFill>
                  <a:srgbClr val="1D1D1B"/>
                </a:solidFill>
                <a:latin typeface="Tomorrow" pitchFamily="34" charset="0"/>
                <a:ea typeface="Tomorrow" pitchFamily="34" charset="-122"/>
                <a:cs typeface="Tomorrow" pitchFamily="34" charset="-120"/>
              </a:rPr>
              <a:t>Insights and Recommendations</a:t>
            </a:r>
            <a:endParaRPr lang="en-US" sz="4101" dirty="0"/>
          </a:p>
        </p:txBody>
      </p:sp>
      <p:sp>
        <p:nvSpPr>
          <p:cNvPr id="5" name="Shape 3"/>
          <p:cNvSpPr/>
          <p:nvPr/>
        </p:nvSpPr>
        <p:spPr>
          <a:xfrm>
            <a:off x="2367796" y="1803083"/>
            <a:ext cx="468630" cy="468630"/>
          </a:xfrm>
          <a:prstGeom prst="roundRect">
            <a:avLst>
              <a:gd name="adj" fmla="val 26671"/>
            </a:avLst>
          </a:prstGeom>
          <a:solidFill>
            <a:srgbClr val="EAEAEA"/>
          </a:solidFill>
          <a:ln/>
        </p:spPr>
      </p:sp>
      <p:sp>
        <p:nvSpPr>
          <p:cNvPr id="6" name="Text 4"/>
          <p:cNvSpPr/>
          <p:nvPr/>
        </p:nvSpPr>
        <p:spPr>
          <a:xfrm>
            <a:off x="2531031" y="1842135"/>
            <a:ext cx="142161"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1</a:t>
            </a:r>
            <a:endParaRPr lang="en-US" sz="2460" dirty="0"/>
          </a:p>
        </p:txBody>
      </p:sp>
      <p:sp>
        <p:nvSpPr>
          <p:cNvPr id="7" name="Text 5"/>
          <p:cNvSpPr/>
          <p:nvPr/>
        </p:nvSpPr>
        <p:spPr>
          <a:xfrm>
            <a:off x="3044666"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Feature Impact</a:t>
            </a:r>
            <a:endParaRPr lang="en-US" sz="2050" dirty="0"/>
          </a:p>
        </p:txBody>
      </p:sp>
      <p:sp>
        <p:nvSpPr>
          <p:cNvPr id="8" name="Text 6"/>
          <p:cNvSpPr/>
          <p:nvPr/>
        </p:nvSpPr>
        <p:spPr>
          <a:xfrm>
            <a:off x="3044666" y="2324933"/>
            <a:ext cx="2482572" cy="2333625"/>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The top features influencing laptop prices were processor speed, RAM, and brand. Optimizing these factors can significantly impact pricing strategies.</a:t>
            </a:r>
            <a:endParaRPr lang="en-US" sz="1640" dirty="0"/>
          </a:p>
        </p:txBody>
      </p:sp>
      <p:sp>
        <p:nvSpPr>
          <p:cNvPr id="9" name="Shape 7"/>
          <p:cNvSpPr/>
          <p:nvPr/>
        </p:nvSpPr>
        <p:spPr>
          <a:xfrm>
            <a:off x="5735479" y="1803083"/>
            <a:ext cx="468630" cy="468630"/>
          </a:xfrm>
          <a:prstGeom prst="roundRect">
            <a:avLst>
              <a:gd name="adj" fmla="val 26671"/>
            </a:avLst>
          </a:prstGeom>
          <a:solidFill>
            <a:srgbClr val="EAEAEA"/>
          </a:solidFill>
          <a:ln/>
        </p:spPr>
      </p:sp>
      <p:sp>
        <p:nvSpPr>
          <p:cNvPr id="10" name="Text 8"/>
          <p:cNvSpPr/>
          <p:nvPr/>
        </p:nvSpPr>
        <p:spPr>
          <a:xfrm>
            <a:off x="5864781" y="1842135"/>
            <a:ext cx="210026"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2</a:t>
            </a:r>
            <a:endParaRPr lang="en-US" sz="2460" dirty="0"/>
          </a:p>
        </p:txBody>
      </p:sp>
      <p:sp>
        <p:nvSpPr>
          <p:cNvPr id="11" name="Text 9"/>
          <p:cNvSpPr/>
          <p:nvPr/>
        </p:nvSpPr>
        <p:spPr>
          <a:xfrm>
            <a:off x="6412349"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Brand Influence</a:t>
            </a:r>
            <a:endParaRPr lang="en-US" sz="2050" dirty="0"/>
          </a:p>
        </p:txBody>
      </p:sp>
      <p:sp>
        <p:nvSpPr>
          <p:cNvPr id="12" name="Text 10"/>
          <p:cNvSpPr/>
          <p:nvPr/>
        </p:nvSpPr>
        <p:spPr>
          <a:xfrm>
            <a:off x="6412349" y="2324933"/>
            <a:ext cx="2482572" cy="3667125"/>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Our analysis revealed that brand plays a substantial role in pricing, with some premium brands commanding higher prices. Leveraging this insight can help SmartTech Co. position their products more effectively.</a:t>
            </a:r>
            <a:endParaRPr lang="en-US" sz="1640" dirty="0"/>
          </a:p>
        </p:txBody>
      </p:sp>
      <p:sp>
        <p:nvSpPr>
          <p:cNvPr id="13" name="Shape 11"/>
          <p:cNvSpPr/>
          <p:nvPr/>
        </p:nvSpPr>
        <p:spPr>
          <a:xfrm>
            <a:off x="9103162" y="1803083"/>
            <a:ext cx="468630" cy="468630"/>
          </a:xfrm>
          <a:prstGeom prst="roundRect">
            <a:avLst>
              <a:gd name="adj" fmla="val 26671"/>
            </a:avLst>
          </a:prstGeom>
          <a:solidFill>
            <a:srgbClr val="EAEAEA"/>
          </a:solidFill>
          <a:ln/>
        </p:spPr>
      </p:sp>
      <p:sp>
        <p:nvSpPr>
          <p:cNvPr id="14" name="Text 12"/>
          <p:cNvSpPr/>
          <p:nvPr/>
        </p:nvSpPr>
        <p:spPr>
          <a:xfrm>
            <a:off x="9233059" y="1842135"/>
            <a:ext cx="208717"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3</a:t>
            </a:r>
            <a:endParaRPr lang="en-US" sz="2460" dirty="0"/>
          </a:p>
        </p:txBody>
      </p:sp>
      <p:sp>
        <p:nvSpPr>
          <p:cNvPr id="15" name="Text 13"/>
          <p:cNvSpPr/>
          <p:nvPr/>
        </p:nvSpPr>
        <p:spPr>
          <a:xfrm>
            <a:off x="9780032"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Market Strategy</a:t>
            </a:r>
            <a:endParaRPr lang="en-US" sz="2050" dirty="0"/>
          </a:p>
        </p:txBody>
      </p:sp>
      <p:sp>
        <p:nvSpPr>
          <p:cNvPr id="16" name="Text 14"/>
          <p:cNvSpPr/>
          <p:nvPr/>
        </p:nvSpPr>
        <p:spPr>
          <a:xfrm>
            <a:off x="9780032" y="2324933"/>
            <a:ext cx="2482572" cy="5334000"/>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Based on the model's findings, we recommend that SmartTech Co. focus on enhancing their product specifications, particularly in terms of processor performance and memory, to remain competitive. Additionally, they should consider building a stronger brand identity to capitalize on the premium pricing opportunities.</a:t>
            </a:r>
            <a:endParaRPr lang="en-US" sz="16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Conclusion</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Accurate Pricing</a:t>
            </a:r>
            <a:endParaRPr lang="en-US" sz="2187" dirty="0"/>
          </a:p>
        </p:txBody>
      </p:sp>
      <p:sp>
        <p:nvSpPr>
          <p:cNvPr id="8" name="Text 4"/>
          <p:cNvSpPr/>
          <p:nvPr/>
        </p:nvSpPr>
        <p:spPr>
          <a:xfrm>
            <a:off x="5935028" y="2664976"/>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Gradient Boosting model developed can provide precise price predictions, enabling SmartTech Co. to make informed decisions and remain competitive.</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Feature Insights</a:t>
            </a:r>
            <a:endParaRPr lang="en-US" sz="2187" dirty="0"/>
          </a:p>
        </p:txBody>
      </p:sp>
      <p:sp>
        <p:nvSpPr>
          <p:cNvPr id="11" name="Text 6"/>
          <p:cNvSpPr/>
          <p:nvPr/>
        </p:nvSpPr>
        <p:spPr>
          <a:xfrm>
            <a:off x="5935028" y="4442460"/>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analysis of feature impact on pricing provides valuable guidance for product development and strategic positioning.</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Brand Influence</a:t>
            </a:r>
            <a:endParaRPr lang="en-US" sz="2187" dirty="0"/>
          </a:p>
        </p:txBody>
      </p:sp>
      <p:sp>
        <p:nvSpPr>
          <p:cNvPr id="14" name="Text 8"/>
          <p:cNvSpPr/>
          <p:nvPr/>
        </p:nvSpPr>
        <p:spPr>
          <a:xfrm>
            <a:off x="5935028" y="6219944"/>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assessment of brand perception's influence on pricing will help SmartTech Co. develop effective marketing strategies.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5760626" y="3277671"/>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Thank You</a:t>
            </a:r>
            <a:endParaRPr lang="en-US" sz="4374" dirty="0"/>
          </a:p>
        </p:txBody>
      </p:sp>
      <p:sp>
        <p:nvSpPr>
          <p:cNvPr id="11" name="Text 9"/>
          <p:cNvSpPr/>
          <p:nvPr/>
        </p:nvSpPr>
        <p:spPr>
          <a:xfrm>
            <a:off x="9139952" y="4825008"/>
            <a:ext cx="274939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09146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Project Overview</a:t>
            </a:r>
            <a:endParaRPr lang="en-US" sz="4374" dirty="0"/>
          </a:p>
        </p:txBody>
      </p:sp>
      <p:sp>
        <p:nvSpPr>
          <p:cNvPr id="6" name="Shape 3"/>
          <p:cNvSpPr/>
          <p:nvPr/>
        </p:nvSpPr>
        <p:spPr>
          <a:xfrm>
            <a:off x="2037993" y="5292685"/>
            <a:ext cx="499943" cy="499943"/>
          </a:xfrm>
          <a:prstGeom prst="roundRect">
            <a:avLst>
              <a:gd name="adj" fmla="val 26667"/>
            </a:avLst>
          </a:prstGeom>
          <a:solidFill>
            <a:srgbClr val="EAEAEA"/>
          </a:solidFill>
          <a:ln/>
        </p:spPr>
      </p:sp>
      <p:sp>
        <p:nvSpPr>
          <p:cNvPr id="7" name="Text 4"/>
          <p:cNvSpPr/>
          <p:nvPr/>
        </p:nvSpPr>
        <p:spPr>
          <a:xfrm>
            <a:off x="2212062" y="5334357"/>
            <a:ext cx="151686"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8" name="Text 5"/>
          <p:cNvSpPr/>
          <p:nvPr/>
        </p:nvSpPr>
        <p:spPr>
          <a:xfrm>
            <a:off x="2760107" y="5369004"/>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Objective</a:t>
            </a:r>
            <a:endParaRPr lang="en-US" sz="2187" dirty="0"/>
          </a:p>
        </p:txBody>
      </p:sp>
      <p:sp>
        <p:nvSpPr>
          <p:cNvPr id="9" name="Text 6"/>
          <p:cNvSpPr/>
          <p:nvPr/>
        </p:nvSpPr>
        <p:spPr>
          <a:xfrm>
            <a:off x="2760107" y="5849422"/>
            <a:ext cx="4444008"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Develop a reliable machine learning model to accurately predict laptop prices.</a:t>
            </a:r>
            <a:endParaRPr lang="en-US" sz="1750" dirty="0"/>
          </a:p>
        </p:txBody>
      </p:sp>
      <p:sp>
        <p:nvSpPr>
          <p:cNvPr id="10" name="Shape 7"/>
          <p:cNvSpPr/>
          <p:nvPr/>
        </p:nvSpPr>
        <p:spPr>
          <a:xfrm>
            <a:off x="7426285" y="5292685"/>
            <a:ext cx="499943" cy="499943"/>
          </a:xfrm>
          <a:prstGeom prst="roundRect">
            <a:avLst>
              <a:gd name="adj" fmla="val 26667"/>
            </a:avLst>
          </a:prstGeom>
          <a:solidFill>
            <a:srgbClr val="EAEAEA"/>
          </a:solidFill>
          <a:ln/>
        </p:spPr>
      </p:sp>
      <p:sp>
        <p:nvSpPr>
          <p:cNvPr id="11" name="Text 8"/>
          <p:cNvSpPr/>
          <p:nvPr/>
        </p:nvSpPr>
        <p:spPr>
          <a:xfrm>
            <a:off x="7564279" y="5334357"/>
            <a:ext cx="22395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2" name="Text 9"/>
          <p:cNvSpPr/>
          <p:nvPr/>
        </p:nvSpPr>
        <p:spPr>
          <a:xfrm>
            <a:off x="8148399" y="5369004"/>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Key Goals</a:t>
            </a:r>
            <a:endParaRPr lang="en-US" sz="2187" dirty="0"/>
          </a:p>
        </p:txBody>
      </p:sp>
      <p:sp>
        <p:nvSpPr>
          <p:cNvPr id="13" name="Text 10"/>
          <p:cNvSpPr/>
          <p:nvPr/>
        </p:nvSpPr>
        <p:spPr>
          <a:xfrm>
            <a:off x="8148399" y="5849422"/>
            <a:ext cx="4444008"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Understand feature impact on pricing, assess brand influence, and provide strategic pricing recommendations.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21266"/>
            <a:ext cx="14630400" cy="8229600"/>
          </a:xfrm>
          <a:prstGeom prst="rect">
            <a:avLst/>
          </a:prstGeom>
          <a:solidFill>
            <a:srgbClr val="FCFCFC"/>
          </a:solidFill>
          <a:ln/>
        </p:spPr>
      </p:sp>
      <p:sp>
        <p:nvSpPr>
          <p:cNvPr id="4" name="Text 2"/>
          <p:cNvSpPr/>
          <p:nvPr/>
        </p:nvSpPr>
        <p:spPr>
          <a:xfrm>
            <a:off x="2037993" y="2394466"/>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Client's Objectives</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Accurate Pricing</a:t>
            </a:r>
            <a:endParaRPr lang="en-US" sz="2187" dirty="0"/>
          </a:p>
        </p:txBody>
      </p:sp>
      <p:sp>
        <p:nvSpPr>
          <p:cNvPr id="6" name="Text 4"/>
          <p:cNvSpPr/>
          <p:nvPr/>
        </p:nvSpPr>
        <p:spPr>
          <a:xfrm>
            <a:off x="2037993" y="4213622"/>
            <a:ext cx="3156347"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Enhance competitiveness in the laptop market by optimizing pricing strategies.</a:t>
            </a:r>
            <a:endParaRPr lang="en-US" sz="1750" dirty="0"/>
          </a:p>
        </p:txBody>
      </p:sp>
      <p:sp>
        <p:nvSpPr>
          <p:cNvPr id="7" name="Text 5"/>
          <p:cNvSpPr/>
          <p:nvPr/>
        </p:nvSpPr>
        <p:spPr>
          <a:xfrm>
            <a:off x="5743932"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Market Positioning</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Gain insights into how product features influence consumer demand and pricing.</a:t>
            </a:r>
            <a:endParaRPr lang="en-US" sz="1750" dirty="0"/>
          </a:p>
        </p:txBody>
      </p:sp>
      <p:sp>
        <p:nvSpPr>
          <p:cNvPr id="9" name="Text 7"/>
          <p:cNvSpPr/>
          <p:nvPr/>
        </p:nvSpPr>
        <p:spPr>
          <a:xfrm>
            <a:off x="9449872"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Brand Influence</a:t>
            </a:r>
            <a:endParaRPr lang="en-US" sz="2187" dirty="0"/>
          </a:p>
        </p:txBody>
      </p:sp>
      <p:sp>
        <p:nvSpPr>
          <p:cNvPr id="10" name="Text 8"/>
          <p:cNvSpPr/>
          <p:nvPr/>
        </p:nvSpPr>
        <p:spPr>
          <a:xfrm>
            <a:off x="9449872" y="4213622"/>
            <a:ext cx="3156347"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Understand the impact of brand perception on laptop prices and customer preferences.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498878"/>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Key Challenges</a:t>
            </a:r>
            <a:endParaRPr lang="en-US" sz="4374" dirty="0"/>
          </a:p>
        </p:txBody>
      </p:sp>
      <p:sp>
        <p:nvSpPr>
          <p:cNvPr id="6" name="Shape 3"/>
          <p:cNvSpPr/>
          <p:nvPr/>
        </p:nvSpPr>
        <p:spPr>
          <a:xfrm>
            <a:off x="833199" y="2526506"/>
            <a:ext cx="4542115" cy="2346365"/>
          </a:xfrm>
          <a:prstGeom prst="roundRect">
            <a:avLst>
              <a:gd name="adj" fmla="val 5682"/>
            </a:avLst>
          </a:prstGeom>
          <a:solidFill>
            <a:srgbClr val="EAEAEA"/>
          </a:solidFill>
          <a:ln/>
        </p:spPr>
      </p:sp>
      <p:sp>
        <p:nvSpPr>
          <p:cNvPr id="7" name="Text 4"/>
          <p:cNvSpPr/>
          <p:nvPr/>
        </p:nvSpPr>
        <p:spPr>
          <a:xfrm>
            <a:off x="1055370" y="2748677"/>
            <a:ext cx="3136106"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Diverse Specifications</a:t>
            </a:r>
            <a:endParaRPr lang="en-US" sz="2187" dirty="0"/>
          </a:p>
        </p:txBody>
      </p:sp>
      <p:sp>
        <p:nvSpPr>
          <p:cNvPr id="8" name="Text 5"/>
          <p:cNvSpPr/>
          <p:nvPr/>
        </p:nvSpPr>
        <p:spPr>
          <a:xfrm>
            <a:off x="1055370" y="3229094"/>
            <a:ext cx="4097774"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The dataset encompassed laptops with a wide range of technical specifications, requiring a robust modeling approach.</a:t>
            </a:r>
            <a:endParaRPr lang="en-US" sz="1750" dirty="0"/>
          </a:p>
        </p:txBody>
      </p:sp>
      <p:sp>
        <p:nvSpPr>
          <p:cNvPr id="9" name="Shape 6"/>
          <p:cNvSpPr/>
          <p:nvPr/>
        </p:nvSpPr>
        <p:spPr>
          <a:xfrm>
            <a:off x="5597485" y="2526506"/>
            <a:ext cx="4542115" cy="2346365"/>
          </a:xfrm>
          <a:prstGeom prst="roundRect">
            <a:avLst>
              <a:gd name="adj" fmla="val 5682"/>
            </a:avLst>
          </a:prstGeom>
          <a:solidFill>
            <a:srgbClr val="EAEAEA"/>
          </a:solidFill>
          <a:ln/>
        </p:spPr>
      </p:sp>
      <p:sp>
        <p:nvSpPr>
          <p:cNvPr id="10" name="Text 7"/>
          <p:cNvSpPr/>
          <p:nvPr/>
        </p:nvSpPr>
        <p:spPr>
          <a:xfrm>
            <a:off x="5819656" y="2748677"/>
            <a:ext cx="2886313"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Real-time Prediction</a:t>
            </a:r>
            <a:endParaRPr lang="en-US" sz="2187" dirty="0"/>
          </a:p>
        </p:txBody>
      </p:sp>
      <p:sp>
        <p:nvSpPr>
          <p:cNvPr id="11" name="Text 8"/>
          <p:cNvSpPr/>
          <p:nvPr/>
        </p:nvSpPr>
        <p:spPr>
          <a:xfrm>
            <a:off x="5819656" y="3229094"/>
            <a:ext cx="4097774"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Developing a model that can provide accurate, real-time price predictions for new laptop configurations.</a:t>
            </a:r>
            <a:endParaRPr lang="en-US" sz="1750" dirty="0"/>
          </a:p>
        </p:txBody>
      </p:sp>
      <p:sp>
        <p:nvSpPr>
          <p:cNvPr id="12" name="Shape 9"/>
          <p:cNvSpPr/>
          <p:nvPr/>
        </p:nvSpPr>
        <p:spPr>
          <a:xfrm>
            <a:off x="833199" y="5095042"/>
            <a:ext cx="9306401" cy="1635562"/>
          </a:xfrm>
          <a:prstGeom prst="roundRect">
            <a:avLst>
              <a:gd name="adj" fmla="val 8151"/>
            </a:avLst>
          </a:prstGeom>
          <a:solidFill>
            <a:srgbClr val="EAEAEA"/>
          </a:solidFill>
          <a:ln/>
        </p:spPr>
      </p:sp>
      <p:sp>
        <p:nvSpPr>
          <p:cNvPr id="13" name="Text 10"/>
          <p:cNvSpPr/>
          <p:nvPr/>
        </p:nvSpPr>
        <p:spPr>
          <a:xfrm>
            <a:off x="1055370" y="5317212"/>
            <a:ext cx="3051453"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Model Interpretability</a:t>
            </a:r>
            <a:endParaRPr lang="en-US" sz="2187" dirty="0"/>
          </a:p>
        </p:txBody>
      </p:sp>
      <p:sp>
        <p:nvSpPr>
          <p:cNvPr id="14" name="Text 11"/>
          <p:cNvSpPr/>
          <p:nvPr/>
        </p:nvSpPr>
        <p:spPr>
          <a:xfrm>
            <a:off x="1055370" y="5797629"/>
            <a:ext cx="8862060"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Ensuring the model's insights are transparent and actionable for business decision-making.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21266"/>
            <a:ext cx="14630400" cy="8229600"/>
          </a:xfrm>
          <a:prstGeom prst="rect">
            <a:avLst/>
          </a:prstGeom>
          <a:solidFill>
            <a:srgbClr val="FCFCFC"/>
          </a:solidFill>
          <a:ln/>
        </p:spPr>
      </p:sp>
      <p:sp>
        <p:nvSpPr>
          <p:cNvPr id="4" name="Text 2"/>
          <p:cNvSpPr/>
          <p:nvPr/>
        </p:nvSpPr>
        <p:spPr>
          <a:xfrm>
            <a:off x="2037993" y="99893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Exploration</a:t>
            </a:r>
            <a:endParaRPr lang="en-US" sz="4374" dirty="0"/>
          </a:p>
        </p:txBody>
      </p:sp>
      <p:sp>
        <p:nvSpPr>
          <p:cNvPr id="5" name="Shape 3"/>
          <p:cNvSpPr/>
          <p:nvPr/>
        </p:nvSpPr>
        <p:spPr>
          <a:xfrm>
            <a:off x="2037993" y="4684157"/>
            <a:ext cx="10554414" cy="44410"/>
          </a:xfrm>
          <a:prstGeom prst="rect">
            <a:avLst/>
          </a:prstGeom>
          <a:solidFill>
            <a:srgbClr val="CCCCCB"/>
          </a:solidFill>
          <a:ln/>
        </p:spPr>
      </p:sp>
      <p:sp>
        <p:nvSpPr>
          <p:cNvPr id="6" name="Shape 4"/>
          <p:cNvSpPr/>
          <p:nvPr/>
        </p:nvSpPr>
        <p:spPr>
          <a:xfrm>
            <a:off x="4598849" y="3906560"/>
            <a:ext cx="44410" cy="777597"/>
          </a:xfrm>
          <a:prstGeom prst="rect">
            <a:avLst/>
          </a:prstGeom>
          <a:solidFill>
            <a:srgbClr val="CCCCCB"/>
          </a:solidFill>
          <a:ln/>
        </p:spPr>
      </p:sp>
      <p:sp>
        <p:nvSpPr>
          <p:cNvPr id="7" name="Shape 5"/>
          <p:cNvSpPr/>
          <p:nvPr/>
        </p:nvSpPr>
        <p:spPr>
          <a:xfrm>
            <a:off x="4371142" y="4434245"/>
            <a:ext cx="499943" cy="499943"/>
          </a:xfrm>
          <a:prstGeom prst="roundRect">
            <a:avLst>
              <a:gd name="adj" fmla="val 26667"/>
            </a:avLst>
          </a:prstGeom>
          <a:solidFill>
            <a:srgbClr val="EAEAEA"/>
          </a:solidFill>
          <a:ln/>
        </p:spPr>
      </p:sp>
      <p:sp>
        <p:nvSpPr>
          <p:cNvPr id="8" name="Text 6"/>
          <p:cNvSpPr/>
          <p:nvPr/>
        </p:nvSpPr>
        <p:spPr>
          <a:xfrm>
            <a:off x="4545211" y="4475917"/>
            <a:ext cx="151686"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9" name="Text 7"/>
          <p:cNvSpPr/>
          <p:nvPr/>
        </p:nvSpPr>
        <p:spPr>
          <a:xfrm>
            <a:off x="3232309" y="2137648"/>
            <a:ext cx="2777490"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Dataset Overview</a:t>
            </a:r>
            <a:endParaRPr lang="en-US" sz="2187" dirty="0"/>
          </a:p>
        </p:txBody>
      </p:sp>
      <p:sp>
        <p:nvSpPr>
          <p:cNvPr id="10" name="Text 8"/>
          <p:cNvSpPr/>
          <p:nvPr/>
        </p:nvSpPr>
        <p:spPr>
          <a:xfrm>
            <a:off x="2260163" y="2618065"/>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The dataset contained information on over 1,303 laptops, including key features such as price, Type, RAM, processor speed, and brand.</a:t>
            </a:r>
            <a:endParaRPr lang="en-US" sz="1750" dirty="0"/>
          </a:p>
        </p:txBody>
      </p:sp>
      <p:sp>
        <p:nvSpPr>
          <p:cNvPr id="11" name="Shape 9"/>
          <p:cNvSpPr/>
          <p:nvPr/>
        </p:nvSpPr>
        <p:spPr>
          <a:xfrm>
            <a:off x="7292995" y="4684157"/>
            <a:ext cx="44410" cy="777597"/>
          </a:xfrm>
          <a:prstGeom prst="rect">
            <a:avLst/>
          </a:prstGeom>
          <a:solidFill>
            <a:srgbClr val="CCCCCB"/>
          </a:solidFill>
          <a:ln/>
        </p:spPr>
      </p:sp>
      <p:sp>
        <p:nvSpPr>
          <p:cNvPr id="12" name="Shape 10"/>
          <p:cNvSpPr/>
          <p:nvPr/>
        </p:nvSpPr>
        <p:spPr>
          <a:xfrm>
            <a:off x="7065288" y="4434245"/>
            <a:ext cx="499943" cy="499943"/>
          </a:xfrm>
          <a:prstGeom prst="roundRect">
            <a:avLst>
              <a:gd name="adj" fmla="val 26667"/>
            </a:avLst>
          </a:prstGeom>
          <a:solidFill>
            <a:srgbClr val="EAEAEA"/>
          </a:solidFill>
          <a:ln/>
        </p:spPr>
      </p:sp>
      <p:sp>
        <p:nvSpPr>
          <p:cNvPr id="13" name="Text 11"/>
          <p:cNvSpPr/>
          <p:nvPr/>
        </p:nvSpPr>
        <p:spPr>
          <a:xfrm>
            <a:off x="7203281" y="4475917"/>
            <a:ext cx="22395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4" name="Text 12"/>
          <p:cNvSpPr/>
          <p:nvPr/>
        </p:nvSpPr>
        <p:spPr>
          <a:xfrm>
            <a:off x="5926455" y="5684044"/>
            <a:ext cx="2777490"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Price Distribution</a:t>
            </a:r>
            <a:endParaRPr lang="en-US" sz="2187" dirty="0"/>
          </a:p>
        </p:txBody>
      </p:sp>
      <p:sp>
        <p:nvSpPr>
          <p:cNvPr id="15" name="Text 13"/>
          <p:cNvSpPr/>
          <p:nvPr/>
        </p:nvSpPr>
        <p:spPr>
          <a:xfrm>
            <a:off x="4954310" y="6164461"/>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Initial analysis revealed a wide range of laptop prices, with a skewed distribution towards the lower end.</a:t>
            </a:r>
            <a:endParaRPr lang="en-US" sz="1750" dirty="0"/>
          </a:p>
        </p:txBody>
      </p:sp>
      <p:sp>
        <p:nvSpPr>
          <p:cNvPr id="16" name="Shape 14"/>
          <p:cNvSpPr/>
          <p:nvPr/>
        </p:nvSpPr>
        <p:spPr>
          <a:xfrm>
            <a:off x="9987141" y="3906560"/>
            <a:ext cx="44410" cy="777597"/>
          </a:xfrm>
          <a:prstGeom prst="rect">
            <a:avLst/>
          </a:prstGeom>
          <a:solidFill>
            <a:srgbClr val="CCCCCB"/>
          </a:solidFill>
          <a:ln/>
        </p:spPr>
      </p:sp>
      <p:sp>
        <p:nvSpPr>
          <p:cNvPr id="17" name="Shape 15"/>
          <p:cNvSpPr/>
          <p:nvPr/>
        </p:nvSpPr>
        <p:spPr>
          <a:xfrm>
            <a:off x="9759434" y="4434245"/>
            <a:ext cx="499943" cy="499943"/>
          </a:xfrm>
          <a:prstGeom prst="roundRect">
            <a:avLst>
              <a:gd name="adj" fmla="val 26667"/>
            </a:avLst>
          </a:prstGeom>
          <a:solidFill>
            <a:srgbClr val="EAEAEA"/>
          </a:solidFill>
          <a:ln/>
        </p:spPr>
      </p:sp>
      <p:sp>
        <p:nvSpPr>
          <p:cNvPr id="18" name="Text 16"/>
          <p:cNvSpPr/>
          <p:nvPr/>
        </p:nvSpPr>
        <p:spPr>
          <a:xfrm>
            <a:off x="9898023" y="4475917"/>
            <a:ext cx="22264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3</a:t>
            </a:r>
            <a:endParaRPr lang="en-US" sz="2624" dirty="0"/>
          </a:p>
        </p:txBody>
      </p:sp>
      <p:sp>
        <p:nvSpPr>
          <p:cNvPr id="19" name="Text 17"/>
          <p:cNvSpPr/>
          <p:nvPr/>
        </p:nvSpPr>
        <p:spPr>
          <a:xfrm>
            <a:off x="8484037" y="2137648"/>
            <a:ext cx="3050619"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Feature Relationships</a:t>
            </a:r>
            <a:endParaRPr lang="en-US" sz="2187" dirty="0"/>
          </a:p>
        </p:txBody>
      </p:sp>
      <p:sp>
        <p:nvSpPr>
          <p:cNvPr id="20" name="Text 18"/>
          <p:cNvSpPr/>
          <p:nvPr/>
        </p:nvSpPr>
        <p:spPr>
          <a:xfrm>
            <a:off x="7648456" y="2618065"/>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Exploring the correlations between features and price provided valuable insights into key drivers of laptop pricing.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74428" y="0"/>
            <a:ext cx="14630400" cy="8229600"/>
          </a:xfrm>
          <a:prstGeom prst="rect">
            <a:avLst/>
          </a:prstGeom>
          <a:solidFill>
            <a:srgbClr val="FCFCFC"/>
          </a:solidFill>
          <a:ln/>
        </p:spPr>
      </p:sp>
      <p:sp>
        <p:nvSpPr>
          <p:cNvPr id="4" name="Text 2"/>
          <p:cNvSpPr/>
          <p:nvPr/>
        </p:nvSpPr>
        <p:spPr>
          <a:xfrm>
            <a:off x="2037993" y="125932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Visualization</a:t>
            </a:r>
            <a:endParaRPr lang="en-US" sz="4374" dirty="0"/>
          </a:p>
        </p:txBody>
      </p:sp>
      <p:sp>
        <p:nvSpPr>
          <p:cNvPr id="6" name="Text 3"/>
          <p:cNvSpPr/>
          <p:nvPr/>
        </p:nvSpPr>
        <p:spPr>
          <a:xfrm>
            <a:off x="1825342" y="6688864"/>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Distribution</a:t>
            </a:r>
            <a:endParaRPr lang="en-US" sz="2187" dirty="0"/>
          </a:p>
        </p:txBody>
      </p:sp>
      <p:sp>
        <p:nvSpPr>
          <p:cNvPr id="7" name="Text 4"/>
          <p:cNvSpPr/>
          <p:nvPr/>
        </p:nvSpPr>
        <p:spPr>
          <a:xfrm>
            <a:off x="1825342" y="6970276"/>
            <a:ext cx="5415430" cy="819091"/>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histogram showcased the wide range and skewed nature of laptop prices in the dataset.</a:t>
            </a:r>
            <a:endParaRPr lang="en-US" sz="1750" dirty="0"/>
          </a:p>
        </p:txBody>
      </p:sp>
      <p:sp>
        <p:nvSpPr>
          <p:cNvPr id="12" name="Text 7"/>
          <p:cNvSpPr/>
          <p:nvPr/>
        </p:nvSpPr>
        <p:spPr>
          <a:xfrm>
            <a:off x="8899451" y="6462030"/>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Brand</a:t>
            </a:r>
            <a:endParaRPr lang="en-US" sz="2187" dirty="0"/>
          </a:p>
        </p:txBody>
      </p:sp>
      <p:sp>
        <p:nvSpPr>
          <p:cNvPr id="13" name="Text 8"/>
          <p:cNvSpPr/>
          <p:nvPr/>
        </p:nvSpPr>
        <p:spPr>
          <a:xfrm>
            <a:off x="8899451" y="6709144"/>
            <a:ext cx="4976037" cy="1174492"/>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highlighted the significant influence of brand on laptop pricing, with some brands commanding higher prices.</a:t>
            </a:r>
            <a:endParaRPr lang="en-US" sz="1750" dirty="0"/>
          </a:p>
        </p:txBody>
      </p:sp>
      <p:pic>
        <p:nvPicPr>
          <p:cNvPr id="16" name="Picture 15">
            <a:extLst>
              <a:ext uri="{FF2B5EF4-FFF2-40B4-BE49-F238E27FC236}">
                <a16:creationId xmlns:a16="http://schemas.microsoft.com/office/drawing/2014/main" id="{F021A3EC-6893-32E8-4670-977CAC93E162}"/>
              </a:ext>
            </a:extLst>
          </p:cNvPr>
          <p:cNvPicPr>
            <a:picLocks noChangeAspect="1"/>
          </p:cNvPicPr>
          <p:nvPr/>
        </p:nvPicPr>
        <p:blipFill rotWithShape="1">
          <a:blip r:embed="rId3"/>
          <a:srcRect l="26090" t="25451" r="18386" b="10337"/>
          <a:stretch/>
        </p:blipFill>
        <p:spPr>
          <a:xfrm>
            <a:off x="1095153" y="2065342"/>
            <a:ext cx="6220047" cy="4183289"/>
          </a:xfrm>
          <a:prstGeom prst="rect">
            <a:avLst/>
          </a:prstGeom>
        </p:spPr>
      </p:pic>
      <p:pic>
        <p:nvPicPr>
          <p:cNvPr id="18" name="Picture 17">
            <a:extLst>
              <a:ext uri="{FF2B5EF4-FFF2-40B4-BE49-F238E27FC236}">
                <a16:creationId xmlns:a16="http://schemas.microsoft.com/office/drawing/2014/main" id="{FF4F5FE3-97F1-7544-039C-05BD1078CD17}"/>
              </a:ext>
            </a:extLst>
          </p:cNvPr>
          <p:cNvPicPr>
            <a:picLocks noChangeAspect="1"/>
          </p:cNvPicPr>
          <p:nvPr/>
        </p:nvPicPr>
        <p:blipFill rotWithShape="1">
          <a:blip r:embed="rId4"/>
          <a:srcRect l="26745" t="22739" r="15916" b="8269"/>
          <a:stretch/>
        </p:blipFill>
        <p:spPr>
          <a:xfrm>
            <a:off x="7433916" y="2065342"/>
            <a:ext cx="7020973" cy="42978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txBody>
          <a:bodyPr/>
          <a:lstStyle/>
          <a:p>
            <a:endParaRPr lang="en-IN"/>
          </a:p>
        </p:txBody>
      </p:sp>
      <p:sp>
        <p:nvSpPr>
          <p:cNvPr id="4" name="Text 2"/>
          <p:cNvSpPr/>
          <p:nvPr/>
        </p:nvSpPr>
        <p:spPr>
          <a:xfrm>
            <a:off x="2037993" y="125932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Visualization</a:t>
            </a:r>
            <a:endParaRPr lang="en-US" sz="4374" dirty="0"/>
          </a:p>
        </p:txBody>
      </p:sp>
      <p:sp>
        <p:nvSpPr>
          <p:cNvPr id="6" name="Text 3"/>
          <p:cNvSpPr/>
          <p:nvPr/>
        </p:nvSpPr>
        <p:spPr>
          <a:xfrm>
            <a:off x="2048626" y="6152597"/>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Type</a:t>
            </a:r>
            <a:endParaRPr lang="en-US" sz="2187" dirty="0"/>
          </a:p>
        </p:txBody>
      </p:sp>
      <p:sp>
        <p:nvSpPr>
          <p:cNvPr id="7" name="Text 4"/>
          <p:cNvSpPr/>
          <p:nvPr/>
        </p:nvSpPr>
        <p:spPr>
          <a:xfrm>
            <a:off x="2048626" y="6452592"/>
            <a:ext cx="4192686" cy="1066205"/>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highlighted the significant influence of type on laptop pricing, with some types commanding higher prices</a:t>
            </a:r>
            <a:endParaRPr lang="en-US" sz="1750" dirty="0"/>
          </a:p>
        </p:txBody>
      </p:sp>
      <p:sp>
        <p:nvSpPr>
          <p:cNvPr id="9" name="Text 5"/>
          <p:cNvSpPr/>
          <p:nvPr/>
        </p:nvSpPr>
        <p:spPr>
          <a:xfrm>
            <a:off x="8399722" y="6228884"/>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RAM</a:t>
            </a:r>
            <a:endParaRPr lang="en-US" sz="2187" dirty="0"/>
          </a:p>
        </p:txBody>
      </p:sp>
      <p:sp>
        <p:nvSpPr>
          <p:cNvPr id="10" name="Text 6"/>
          <p:cNvSpPr/>
          <p:nvPr/>
        </p:nvSpPr>
        <p:spPr>
          <a:xfrm>
            <a:off x="8399722" y="6452592"/>
            <a:ext cx="4731386" cy="1181585"/>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revealed a positive correlation between laptop RAM and price, indicating RAM as a key pricing factor.</a:t>
            </a:r>
            <a:endParaRPr lang="en-US" sz="1750" dirty="0"/>
          </a:p>
        </p:txBody>
      </p:sp>
      <p:pic>
        <p:nvPicPr>
          <p:cNvPr id="11" name="Picture 10">
            <a:extLst>
              <a:ext uri="{FF2B5EF4-FFF2-40B4-BE49-F238E27FC236}">
                <a16:creationId xmlns:a16="http://schemas.microsoft.com/office/drawing/2014/main" id="{63418C91-29CC-7287-15AB-10D25CC5ACD0}"/>
              </a:ext>
            </a:extLst>
          </p:cNvPr>
          <p:cNvPicPr>
            <a:picLocks noChangeAspect="1"/>
          </p:cNvPicPr>
          <p:nvPr/>
        </p:nvPicPr>
        <p:blipFill rotWithShape="1">
          <a:blip r:embed="rId3"/>
          <a:srcRect l="20930" t="19380" r="22311" b="7881"/>
          <a:stretch/>
        </p:blipFill>
        <p:spPr>
          <a:xfrm>
            <a:off x="1644588" y="1882970"/>
            <a:ext cx="5752214" cy="4327451"/>
          </a:xfrm>
          <a:prstGeom prst="rect">
            <a:avLst/>
          </a:prstGeom>
        </p:spPr>
      </p:pic>
      <p:pic>
        <p:nvPicPr>
          <p:cNvPr id="15" name="Picture 14">
            <a:extLst>
              <a:ext uri="{FF2B5EF4-FFF2-40B4-BE49-F238E27FC236}">
                <a16:creationId xmlns:a16="http://schemas.microsoft.com/office/drawing/2014/main" id="{3BDAEA93-DF92-4FB4-4C59-F24F31171BE0}"/>
              </a:ext>
            </a:extLst>
          </p:cNvPr>
          <p:cNvPicPr>
            <a:picLocks noChangeAspect="1"/>
          </p:cNvPicPr>
          <p:nvPr/>
        </p:nvPicPr>
        <p:blipFill rotWithShape="1">
          <a:blip r:embed="rId4"/>
          <a:srcRect l="20785" t="22751" r="22457" b="13049"/>
          <a:stretch/>
        </p:blipFill>
        <p:spPr>
          <a:xfrm>
            <a:off x="7708605" y="1662408"/>
            <a:ext cx="6005264" cy="4309528"/>
          </a:xfrm>
          <a:prstGeom prst="rect">
            <a:avLst/>
          </a:prstGeom>
        </p:spPr>
      </p:pic>
    </p:spTree>
    <p:extLst>
      <p:ext uri="{BB962C8B-B14F-4D97-AF65-F5344CB8AC3E}">
        <p14:creationId xmlns:p14="http://schemas.microsoft.com/office/powerpoint/2010/main" val="124912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39776"/>
            <a:ext cx="14630400" cy="8229600"/>
          </a:xfrm>
          <a:prstGeom prst="rect">
            <a:avLst/>
          </a:prstGeom>
          <a:solidFill>
            <a:srgbClr val="FCFCFC"/>
          </a:solidFill>
          <a:ln/>
        </p:spPr>
      </p:sp>
      <p:sp>
        <p:nvSpPr>
          <p:cNvPr id="4" name="Text 2"/>
          <p:cNvSpPr/>
          <p:nvPr/>
        </p:nvSpPr>
        <p:spPr>
          <a:xfrm>
            <a:off x="1760220" y="691708"/>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Preprocessing</a:t>
            </a:r>
            <a:endParaRPr lang="en-US" sz="4374" dirty="0"/>
          </a:p>
        </p:txBody>
      </p:sp>
      <p:pic>
        <p:nvPicPr>
          <p:cNvPr id="5" name="Image 0" descr="preencoded.png"/>
          <p:cNvPicPr>
            <a:picLocks noChangeAspect="1"/>
          </p:cNvPicPr>
          <p:nvPr/>
        </p:nvPicPr>
        <p:blipFill>
          <a:blip r:embed="rId3"/>
          <a:stretch>
            <a:fillRect/>
          </a:stretch>
        </p:blipFill>
        <p:spPr>
          <a:xfrm>
            <a:off x="2037993" y="1504986"/>
            <a:ext cx="555427" cy="555427"/>
          </a:xfrm>
          <a:prstGeom prst="rect">
            <a:avLst/>
          </a:prstGeom>
        </p:spPr>
      </p:pic>
      <p:sp>
        <p:nvSpPr>
          <p:cNvPr id="6" name="Text 3"/>
          <p:cNvSpPr/>
          <p:nvPr/>
        </p:nvSpPr>
        <p:spPr>
          <a:xfrm>
            <a:off x="2593420" y="1608750"/>
            <a:ext cx="2388632"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Missing Values</a:t>
            </a:r>
            <a:endParaRPr lang="en-US" sz="2187" dirty="0"/>
          </a:p>
        </p:txBody>
      </p:sp>
      <p:sp>
        <p:nvSpPr>
          <p:cNvPr id="7" name="Text 4"/>
          <p:cNvSpPr/>
          <p:nvPr/>
        </p:nvSpPr>
        <p:spPr>
          <a:xfrm>
            <a:off x="1813500" y="2283082"/>
            <a:ext cx="4458500" cy="748462"/>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Handled missing data through a combination of dropping and imputing techniques.</a:t>
            </a:r>
            <a:endParaRPr lang="en-US" sz="1750" dirty="0"/>
          </a:p>
        </p:txBody>
      </p:sp>
      <p:pic>
        <p:nvPicPr>
          <p:cNvPr id="8" name="Image 1" descr="preencoded.png"/>
          <p:cNvPicPr>
            <a:picLocks noChangeAspect="1"/>
          </p:cNvPicPr>
          <p:nvPr/>
        </p:nvPicPr>
        <p:blipFill>
          <a:blip r:embed="rId4"/>
          <a:stretch>
            <a:fillRect/>
          </a:stretch>
        </p:blipFill>
        <p:spPr>
          <a:xfrm>
            <a:off x="9505648" y="1703914"/>
            <a:ext cx="555427" cy="555427"/>
          </a:xfrm>
          <a:prstGeom prst="rect">
            <a:avLst/>
          </a:prstGeom>
        </p:spPr>
      </p:pic>
      <p:sp>
        <p:nvSpPr>
          <p:cNvPr id="9" name="Text 5"/>
          <p:cNvSpPr/>
          <p:nvPr/>
        </p:nvSpPr>
        <p:spPr>
          <a:xfrm>
            <a:off x="10462437" y="1782699"/>
            <a:ext cx="2388632"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Outlier Removal</a:t>
            </a:r>
            <a:endParaRPr lang="en-US" sz="2187" dirty="0"/>
          </a:p>
        </p:txBody>
      </p:sp>
      <p:sp>
        <p:nvSpPr>
          <p:cNvPr id="10" name="Text 6"/>
          <p:cNvSpPr/>
          <p:nvPr/>
        </p:nvSpPr>
        <p:spPr>
          <a:xfrm>
            <a:off x="8222826" y="2435694"/>
            <a:ext cx="4691494" cy="74846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Identified and removed outliers using the IQR </a:t>
            </a:r>
          </a:p>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method to ensure data integrity.</a:t>
            </a:r>
            <a:endParaRPr lang="en-US" sz="1750" dirty="0"/>
          </a:p>
        </p:txBody>
      </p:sp>
      <p:pic>
        <p:nvPicPr>
          <p:cNvPr id="19" name="Picture 18">
            <a:extLst>
              <a:ext uri="{FF2B5EF4-FFF2-40B4-BE49-F238E27FC236}">
                <a16:creationId xmlns:a16="http://schemas.microsoft.com/office/drawing/2014/main" id="{978F6EBC-B9F1-B477-0E79-2DCD8F8E2528}"/>
              </a:ext>
            </a:extLst>
          </p:cNvPr>
          <p:cNvPicPr>
            <a:picLocks noChangeAspect="1"/>
          </p:cNvPicPr>
          <p:nvPr/>
        </p:nvPicPr>
        <p:blipFill rotWithShape="1">
          <a:blip r:embed="rId5"/>
          <a:srcRect l="17726" t="28554" r="53561" b="30969"/>
          <a:stretch/>
        </p:blipFill>
        <p:spPr>
          <a:xfrm>
            <a:off x="1728354" y="4059129"/>
            <a:ext cx="4678262" cy="3505213"/>
          </a:xfrm>
          <a:prstGeom prst="rect">
            <a:avLst/>
          </a:prstGeom>
        </p:spPr>
      </p:pic>
      <p:pic>
        <p:nvPicPr>
          <p:cNvPr id="21" name="Picture 20">
            <a:extLst>
              <a:ext uri="{FF2B5EF4-FFF2-40B4-BE49-F238E27FC236}">
                <a16:creationId xmlns:a16="http://schemas.microsoft.com/office/drawing/2014/main" id="{1A683841-0087-81B4-52D5-FB6F2AD81978}"/>
              </a:ext>
            </a:extLst>
          </p:cNvPr>
          <p:cNvPicPr>
            <a:picLocks noChangeAspect="1"/>
          </p:cNvPicPr>
          <p:nvPr/>
        </p:nvPicPr>
        <p:blipFill rotWithShape="1">
          <a:blip r:embed="rId6"/>
          <a:srcRect l="21198" t="26482" r="22149" b="15753"/>
          <a:stretch/>
        </p:blipFill>
        <p:spPr>
          <a:xfrm>
            <a:off x="7250448" y="3722282"/>
            <a:ext cx="3244969" cy="3413408"/>
          </a:xfrm>
          <a:prstGeom prst="rect">
            <a:avLst/>
          </a:prstGeom>
        </p:spPr>
      </p:pic>
      <p:pic>
        <p:nvPicPr>
          <p:cNvPr id="25" name="Picture 24">
            <a:extLst>
              <a:ext uri="{FF2B5EF4-FFF2-40B4-BE49-F238E27FC236}">
                <a16:creationId xmlns:a16="http://schemas.microsoft.com/office/drawing/2014/main" id="{BDE8738B-0EB7-AF2D-61EC-EDEB2A720C37}"/>
              </a:ext>
            </a:extLst>
          </p:cNvPr>
          <p:cNvPicPr>
            <a:picLocks noChangeAspect="1"/>
          </p:cNvPicPr>
          <p:nvPr/>
        </p:nvPicPr>
        <p:blipFill rotWithShape="1">
          <a:blip r:embed="rId7"/>
          <a:srcRect l="17727" t="34132" r="65407" b="56882"/>
          <a:stretch/>
        </p:blipFill>
        <p:spPr>
          <a:xfrm>
            <a:off x="1716080" y="3149166"/>
            <a:ext cx="3722222" cy="739543"/>
          </a:xfrm>
          <a:prstGeom prst="rect">
            <a:avLst/>
          </a:prstGeom>
        </p:spPr>
      </p:pic>
      <p:pic>
        <p:nvPicPr>
          <p:cNvPr id="27" name="Picture 26">
            <a:extLst>
              <a:ext uri="{FF2B5EF4-FFF2-40B4-BE49-F238E27FC236}">
                <a16:creationId xmlns:a16="http://schemas.microsoft.com/office/drawing/2014/main" id="{4460310D-9B01-1950-5B7F-5EF61A8E2E30}"/>
              </a:ext>
            </a:extLst>
          </p:cNvPr>
          <p:cNvPicPr>
            <a:picLocks noChangeAspect="1"/>
          </p:cNvPicPr>
          <p:nvPr/>
        </p:nvPicPr>
        <p:blipFill rotWithShape="1">
          <a:blip r:embed="rId8"/>
          <a:srcRect l="21076" t="25829" r="22166" b="14290"/>
          <a:stretch/>
        </p:blipFill>
        <p:spPr>
          <a:xfrm>
            <a:off x="10767683" y="3934046"/>
            <a:ext cx="3042319" cy="3201644"/>
          </a:xfrm>
          <a:prstGeom prst="rect">
            <a:avLst/>
          </a:prstGeom>
        </p:spPr>
      </p:pic>
      <p:sp>
        <p:nvSpPr>
          <p:cNvPr id="29" name="TextBox 28">
            <a:extLst>
              <a:ext uri="{FF2B5EF4-FFF2-40B4-BE49-F238E27FC236}">
                <a16:creationId xmlns:a16="http://schemas.microsoft.com/office/drawing/2014/main" id="{462D8C4F-1FBB-4F11-5F05-E8C19C9C08C9}"/>
              </a:ext>
            </a:extLst>
          </p:cNvPr>
          <p:cNvSpPr txBox="1"/>
          <p:nvPr/>
        </p:nvSpPr>
        <p:spPr>
          <a:xfrm>
            <a:off x="8222826" y="3403135"/>
            <a:ext cx="2178299" cy="369332"/>
          </a:xfrm>
          <a:prstGeom prst="rect">
            <a:avLst/>
          </a:prstGeom>
          <a:noFill/>
        </p:spPr>
        <p:txBody>
          <a:bodyPr wrap="square" rtlCol="0">
            <a:spAutoFit/>
          </a:bodyPr>
          <a:lstStyle/>
          <a:p>
            <a:r>
              <a:rPr lang="en-US" dirty="0"/>
              <a:t>Before outliers</a:t>
            </a:r>
            <a:endParaRPr lang="en-IN" dirty="0"/>
          </a:p>
        </p:txBody>
      </p:sp>
      <p:sp>
        <p:nvSpPr>
          <p:cNvPr id="30" name="TextBox 29">
            <a:extLst>
              <a:ext uri="{FF2B5EF4-FFF2-40B4-BE49-F238E27FC236}">
                <a16:creationId xmlns:a16="http://schemas.microsoft.com/office/drawing/2014/main" id="{3468E030-E448-F54C-7CEC-75D4C24A77DB}"/>
              </a:ext>
            </a:extLst>
          </p:cNvPr>
          <p:cNvSpPr txBox="1"/>
          <p:nvPr/>
        </p:nvSpPr>
        <p:spPr>
          <a:xfrm>
            <a:off x="11120376" y="3519377"/>
            <a:ext cx="2446768" cy="369332"/>
          </a:xfrm>
          <a:prstGeom prst="rect">
            <a:avLst/>
          </a:prstGeom>
          <a:noFill/>
        </p:spPr>
        <p:txBody>
          <a:bodyPr wrap="square" rtlCol="0">
            <a:spAutoFit/>
          </a:bodyPr>
          <a:lstStyle/>
          <a:p>
            <a:r>
              <a:rPr lang="en-US" dirty="0"/>
              <a:t>After outliers removed</a:t>
            </a:r>
            <a:endParaRPr lang="en-IN" dirty="0"/>
          </a:p>
        </p:txBody>
      </p:sp>
      <p:sp>
        <p:nvSpPr>
          <p:cNvPr id="31" name="TextBox 30">
            <a:extLst>
              <a:ext uri="{FF2B5EF4-FFF2-40B4-BE49-F238E27FC236}">
                <a16:creationId xmlns:a16="http://schemas.microsoft.com/office/drawing/2014/main" id="{B11B0FCD-EA6D-E487-3BAD-5E8B33BB54CA}"/>
              </a:ext>
            </a:extLst>
          </p:cNvPr>
          <p:cNvSpPr txBox="1"/>
          <p:nvPr/>
        </p:nvSpPr>
        <p:spPr>
          <a:xfrm>
            <a:off x="7729870" y="7539036"/>
            <a:ext cx="2732567" cy="369332"/>
          </a:xfrm>
          <a:prstGeom prst="rect">
            <a:avLst/>
          </a:prstGeom>
          <a:noFill/>
        </p:spPr>
        <p:txBody>
          <a:bodyPr wrap="square" rtlCol="0">
            <a:spAutoFit/>
          </a:bodyPr>
          <a:lstStyle/>
          <a:p>
            <a:r>
              <a:rPr lang="en-US" dirty="0"/>
              <a:t>             1303x13</a:t>
            </a:r>
            <a:endParaRPr lang="en-IN" dirty="0"/>
          </a:p>
        </p:txBody>
      </p:sp>
      <p:sp>
        <p:nvSpPr>
          <p:cNvPr id="32" name="TextBox 31">
            <a:extLst>
              <a:ext uri="{FF2B5EF4-FFF2-40B4-BE49-F238E27FC236}">
                <a16:creationId xmlns:a16="http://schemas.microsoft.com/office/drawing/2014/main" id="{0E5CCB26-98F6-3C9E-04F9-6253E08453DD}"/>
              </a:ext>
            </a:extLst>
          </p:cNvPr>
          <p:cNvSpPr txBox="1"/>
          <p:nvPr/>
        </p:nvSpPr>
        <p:spPr>
          <a:xfrm>
            <a:off x="11398102" y="7506719"/>
            <a:ext cx="2169042" cy="378860"/>
          </a:xfrm>
          <a:prstGeom prst="rect">
            <a:avLst/>
          </a:prstGeom>
          <a:noFill/>
        </p:spPr>
        <p:txBody>
          <a:bodyPr wrap="square" rtlCol="0">
            <a:spAutoFit/>
          </a:bodyPr>
          <a:lstStyle/>
          <a:p>
            <a:r>
              <a:rPr lang="en-US" dirty="0"/>
              <a:t>     1120x13</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1760220" y="50394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Preprocessing</a:t>
            </a:r>
            <a:endParaRPr lang="en-US" sz="4374" dirty="0"/>
          </a:p>
        </p:txBody>
      </p:sp>
      <p:pic>
        <p:nvPicPr>
          <p:cNvPr id="11" name="Image 2" descr="preencoded.png"/>
          <p:cNvPicPr>
            <a:picLocks noChangeAspect="1"/>
          </p:cNvPicPr>
          <p:nvPr/>
        </p:nvPicPr>
        <p:blipFill>
          <a:blip r:embed="rId3"/>
          <a:stretch>
            <a:fillRect/>
          </a:stretch>
        </p:blipFill>
        <p:spPr>
          <a:xfrm>
            <a:off x="1760220" y="1725276"/>
            <a:ext cx="555427" cy="555427"/>
          </a:xfrm>
          <a:prstGeom prst="rect">
            <a:avLst/>
          </a:prstGeom>
        </p:spPr>
      </p:pic>
      <p:sp>
        <p:nvSpPr>
          <p:cNvPr id="12" name="Text 7"/>
          <p:cNvSpPr/>
          <p:nvPr/>
        </p:nvSpPr>
        <p:spPr>
          <a:xfrm>
            <a:off x="2505730" y="1725276"/>
            <a:ext cx="3629255" cy="624899"/>
          </a:xfrm>
          <a:prstGeom prst="rect">
            <a:avLst/>
          </a:prstGeom>
          <a:noFill/>
          <a:ln/>
        </p:spPr>
        <p:txBody>
          <a:bodyPr wrap="squar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Categorical Encoding</a:t>
            </a:r>
            <a:endParaRPr lang="en-US" sz="2187" dirty="0"/>
          </a:p>
        </p:txBody>
      </p:sp>
      <p:sp>
        <p:nvSpPr>
          <p:cNvPr id="13" name="Text 8"/>
          <p:cNvSpPr/>
          <p:nvPr/>
        </p:nvSpPr>
        <p:spPr>
          <a:xfrm>
            <a:off x="1518880" y="2478929"/>
            <a:ext cx="4891418" cy="804997"/>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Converted categorical variables  into numerical representations using one-hot encoding.</a:t>
            </a:r>
            <a:endParaRPr lang="en-US" sz="1750" dirty="0"/>
          </a:p>
        </p:txBody>
      </p:sp>
      <p:pic>
        <p:nvPicPr>
          <p:cNvPr id="14" name="Image 3" descr="preencoded.png"/>
          <p:cNvPicPr>
            <a:picLocks noChangeAspect="1"/>
          </p:cNvPicPr>
          <p:nvPr/>
        </p:nvPicPr>
        <p:blipFill>
          <a:blip r:embed="rId4"/>
          <a:stretch>
            <a:fillRect/>
          </a:stretch>
        </p:blipFill>
        <p:spPr>
          <a:xfrm>
            <a:off x="8220103" y="1923502"/>
            <a:ext cx="555427" cy="555427"/>
          </a:xfrm>
          <a:prstGeom prst="rect">
            <a:avLst/>
          </a:prstGeom>
        </p:spPr>
      </p:pic>
      <p:sp>
        <p:nvSpPr>
          <p:cNvPr id="15" name="Text 9"/>
          <p:cNvSpPr/>
          <p:nvPr/>
        </p:nvSpPr>
        <p:spPr>
          <a:xfrm>
            <a:off x="9009280" y="2002989"/>
            <a:ext cx="2388751"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Feature Scaling</a:t>
            </a:r>
            <a:endParaRPr lang="en-US" sz="2187" dirty="0"/>
          </a:p>
        </p:txBody>
      </p:sp>
      <p:sp>
        <p:nvSpPr>
          <p:cNvPr id="16" name="Text 10"/>
          <p:cNvSpPr/>
          <p:nvPr/>
        </p:nvSpPr>
        <p:spPr>
          <a:xfrm>
            <a:off x="8220103" y="2576156"/>
            <a:ext cx="4443274" cy="804997"/>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Standardized the numerical features to ensure equal weight in the modeling process.</a:t>
            </a:r>
            <a:endParaRPr lang="en-US" sz="1750" dirty="0"/>
          </a:p>
        </p:txBody>
      </p:sp>
      <p:pic>
        <p:nvPicPr>
          <p:cNvPr id="18" name="Picture 17">
            <a:extLst>
              <a:ext uri="{FF2B5EF4-FFF2-40B4-BE49-F238E27FC236}">
                <a16:creationId xmlns:a16="http://schemas.microsoft.com/office/drawing/2014/main" id="{7AC5A348-32EC-DD05-BB27-FA0F259BCBA6}"/>
              </a:ext>
            </a:extLst>
          </p:cNvPr>
          <p:cNvPicPr>
            <a:picLocks noChangeAspect="1"/>
          </p:cNvPicPr>
          <p:nvPr/>
        </p:nvPicPr>
        <p:blipFill rotWithShape="1">
          <a:blip r:embed="rId5"/>
          <a:srcRect l="18387" t="30967" r="36410" b="41085"/>
          <a:stretch/>
        </p:blipFill>
        <p:spPr>
          <a:xfrm>
            <a:off x="995992" y="3649968"/>
            <a:ext cx="6701223" cy="3622702"/>
          </a:xfrm>
          <a:prstGeom prst="rect">
            <a:avLst/>
          </a:prstGeom>
        </p:spPr>
      </p:pic>
      <p:pic>
        <p:nvPicPr>
          <p:cNvPr id="21" name="Picture 20">
            <a:extLst>
              <a:ext uri="{FF2B5EF4-FFF2-40B4-BE49-F238E27FC236}">
                <a16:creationId xmlns:a16="http://schemas.microsoft.com/office/drawing/2014/main" id="{F90BFA9F-9C90-6F46-8696-08A97750494C}"/>
              </a:ext>
            </a:extLst>
          </p:cNvPr>
          <p:cNvPicPr>
            <a:picLocks noChangeAspect="1"/>
          </p:cNvPicPr>
          <p:nvPr/>
        </p:nvPicPr>
        <p:blipFill rotWithShape="1">
          <a:blip r:embed="rId6"/>
          <a:srcRect l="13445" t="25452" r="40018" b="33980"/>
          <a:stretch/>
        </p:blipFill>
        <p:spPr>
          <a:xfrm>
            <a:off x="7622788" y="3603516"/>
            <a:ext cx="6808507" cy="4073191"/>
          </a:xfrm>
          <a:prstGeom prst="rect">
            <a:avLst/>
          </a:prstGeom>
        </p:spPr>
      </p:pic>
    </p:spTree>
    <p:extLst>
      <p:ext uri="{BB962C8B-B14F-4D97-AF65-F5344CB8AC3E}">
        <p14:creationId xmlns:p14="http://schemas.microsoft.com/office/powerpoint/2010/main" val="1030743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915</Words>
  <Application>Microsoft Office PowerPoint</Application>
  <PresentationFormat>Custom</PresentationFormat>
  <Paragraphs>133</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Montserrat</vt:lpstr>
      <vt:lpstr>Source Sans Pro</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janaki bayya</cp:lastModifiedBy>
  <cp:revision>5</cp:revision>
  <dcterms:created xsi:type="dcterms:W3CDTF">2024-05-23T12:04:08Z</dcterms:created>
  <dcterms:modified xsi:type="dcterms:W3CDTF">2024-05-27T11:54:35Z</dcterms:modified>
</cp:coreProperties>
</file>